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98" r:id="rId3"/>
    <p:sldId id="315" r:id="rId4"/>
    <p:sldId id="316" r:id="rId5"/>
    <p:sldId id="291" r:id="rId6"/>
    <p:sldId id="296" r:id="rId7"/>
    <p:sldId id="309" r:id="rId8"/>
    <p:sldId id="300" r:id="rId9"/>
    <p:sldId id="301" r:id="rId10"/>
    <p:sldId id="302" r:id="rId11"/>
    <p:sldId id="307" r:id="rId12"/>
    <p:sldId id="304" r:id="rId13"/>
    <p:sldId id="313" r:id="rId14"/>
    <p:sldId id="303" r:id="rId15"/>
    <p:sldId id="318" r:id="rId16"/>
    <p:sldId id="317" r:id="rId17"/>
    <p:sldId id="310" r:id="rId18"/>
    <p:sldId id="297" r:id="rId1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er FRANK" initials="O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90" y="-156"/>
      </p:cViewPr>
      <p:guideLst>
        <p:guide orient="horz" pos="436"/>
        <p:guide orient="horz" pos="709"/>
        <p:guide orient="horz" pos="1661"/>
        <p:guide orient="horz" pos="3566"/>
        <p:guide pos="476"/>
        <p:guide pos="5284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6331B-5351-4807-9544-FA135EDA7600}" type="datetimeFigureOut">
              <a:rPr lang="de-AT" smtClean="0"/>
              <a:t>10.09.2014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DE14-6ED3-4909-9199-26266B8321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52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1CED20-1891-4871-8586-C97B6669FBE9}" type="datetimeFigureOut">
              <a:rPr lang="de-DE" smtClean="0"/>
              <a:t>10.09.2014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A46312D-7F23-4FA9-96D5-C0A51D7DB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2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6312D-7F23-4FA9-96D5-C0A51D7DB33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31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C2898-E837-4F85-B075-4A12C8BDDBC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82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632700" cy="9353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1998712"/>
            <a:ext cx="7632700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Ing. Andreas M. Herndler, MBA MPA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Ing. Andreas M. Herndler, MBA MPA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5565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Ing. Andreas M. Herndler, MBA MPA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1950" y="361953"/>
            <a:ext cx="8420100" cy="6140448"/>
          </a:xfrm>
          <a:custGeom>
            <a:avLst/>
            <a:gdLst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0 w 8420100"/>
              <a:gd name="connsiteY3" fmla="*/ 5666579 h 5666579"/>
              <a:gd name="connsiteX4" fmla="*/ 0 w 8420100"/>
              <a:gd name="connsiteY4" fmla="*/ 0 h 5666579"/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609600 w 8420100"/>
              <a:gd name="connsiteY3" fmla="*/ 5664992 h 5666579"/>
              <a:gd name="connsiteX4" fmla="*/ 0 w 8420100"/>
              <a:gd name="connsiteY4" fmla="*/ 5666579 h 5666579"/>
              <a:gd name="connsiteX5" fmla="*/ 0 w 8420100"/>
              <a:gd name="connsiteY5" fmla="*/ 0 h 5666579"/>
              <a:gd name="connsiteX0" fmla="*/ 0 w 8420100"/>
              <a:gd name="connsiteY0" fmla="*/ 0 h 6090441"/>
              <a:gd name="connsiteX1" fmla="*/ 8420100 w 8420100"/>
              <a:gd name="connsiteY1" fmla="*/ 0 h 6090441"/>
              <a:gd name="connsiteX2" fmla="*/ 8420100 w 8420100"/>
              <a:gd name="connsiteY2" fmla="*/ 5666579 h 6090441"/>
              <a:gd name="connsiteX3" fmla="*/ 609600 w 8420100"/>
              <a:gd name="connsiteY3" fmla="*/ 5664992 h 6090441"/>
              <a:gd name="connsiteX4" fmla="*/ 0 w 8420100"/>
              <a:gd name="connsiteY4" fmla="*/ 6090441 h 6090441"/>
              <a:gd name="connsiteX5" fmla="*/ 0 w 8420100"/>
              <a:gd name="connsiteY5" fmla="*/ 0 h 6090441"/>
              <a:gd name="connsiteX0" fmla="*/ 0 w 8420100"/>
              <a:gd name="connsiteY0" fmla="*/ 0 h 6140448"/>
              <a:gd name="connsiteX1" fmla="*/ 8420100 w 8420100"/>
              <a:gd name="connsiteY1" fmla="*/ 0 h 6140448"/>
              <a:gd name="connsiteX2" fmla="*/ 8420100 w 8420100"/>
              <a:gd name="connsiteY2" fmla="*/ 5666579 h 6140448"/>
              <a:gd name="connsiteX3" fmla="*/ 609600 w 8420100"/>
              <a:gd name="connsiteY3" fmla="*/ 5664992 h 6140448"/>
              <a:gd name="connsiteX4" fmla="*/ 0 w 8420100"/>
              <a:gd name="connsiteY4" fmla="*/ 6140448 h 6140448"/>
              <a:gd name="connsiteX5" fmla="*/ 0 w 8420100"/>
              <a:gd name="connsiteY5" fmla="*/ 0 h 614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6140448">
                <a:moveTo>
                  <a:pt x="0" y="0"/>
                </a:moveTo>
                <a:lnTo>
                  <a:pt x="8420100" y="0"/>
                </a:lnTo>
                <a:lnTo>
                  <a:pt x="8420100" y="5666579"/>
                </a:lnTo>
                <a:lnTo>
                  <a:pt x="609600" y="5664992"/>
                </a:lnTo>
                <a:lnTo>
                  <a:pt x="0" y="614044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650" y="1124744"/>
            <a:ext cx="7632700" cy="93610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650" y="2642963"/>
            <a:ext cx="7632700" cy="3018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Ing. Andreas M. Herndler, MBA MPA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55650" y="922338"/>
            <a:ext cx="7632700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0" y="6214513"/>
            <a:ext cx="1132302" cy="327977"/>
          </a:xfrm>
          <a:prstGeom prst="rect">
            <a:avLst/>
          </a:prstGeom>
        </p:spPr>
      </p:pic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877247" y="6453336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Federal </a:t>
            </a:r>
            <a:r>
              <a:rPr lang="de-DE" dirty="0" err="1" smtClean="0"/>
              <a:t>Ministry</a:t>
            </a:r>
            <a:r>
              <a:rPr lang="de-DE" dirty="0" smtClean="0"/>
              <a:t> of Transport,</a:t>
            </a:r>
            <a:r>
              <a:rPr lang="de-DE" baseline="0" dirty="0" smtClean="0"/>
              <a:t> Innovation and Technology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20000"/>
        </a:lnSpc>
        <a:spcBef>
          <a:spcPts val="2000"/>
        </a:spcBef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4400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1"/>
          <p:cNvSpPr txBox="1">
            <a:spLocks/>
          </p:cNvSpPr>
          <p:nvPr/>
        </p:nvSpPr>
        <p:spPr>
          <a:xfrm>
            <a:off x="467544" y="980728"/>
            <a:ext cx="8208912" cy="496855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108000" indent="-1080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36913"/>
            <a:ext cx="7772400" cy="1656183"/>
          </a:xfrm>
        </p:spPr>
        <p:txBody>
          <a:bodyPr anchor="ctr"/>
          <a:lstStyle/>
          <a:p>
            <a:pPr algn="ctr"/>
            <a:r>
              <a:rPr lang="de-AT" dirty="0" smtClean="0"/>
              <a:t>RFFS in Austria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58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aerodrome</a:t>
            </a:r>
            <a:r>
              <a:rPr lang="de-AT" dirty="0" smtClean="0"/>
              <a:t> requirements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and task analysis</a:t>
            </a:r>
          </a:p>
          <a:p>
            <a:pPr lvl="1"/>
            <a:r>
              <a:rPr lang="en-US" dirty="0" smtClean="0"/>
              <a:t>runway + safety strip + RESA + </a:t>
            </a:r>
            <a:r>
              <a:rPr lang="en-US" dirty="0" err="1" smtClean="0"/>
              <a:t>manoeuvring</a:t>
            </a:r>
            <a:r>
              <a:rPr lang="en-US" dirty="0" smtClean="0"/>
              <a:t> area</a:t>
            </a:r>
          </a:p>
          <a:p>
            <a:pPr lvl="1"/>
            <a:r>
              <a:rPr lang="en-US" dirty="0" smtClean="0"/>
              <a:t>aerodrome</a:t>
            </a:r>
          </a:p>
          <a:p>
            <a:pPr lvl="1"/>
            <a:r>
              <a:rPr lang="en-US" dirty="0" smtClean="0"/>
              <a:t>rescue area around aerodrome</a:t>
            </a:r>
          </a:p>
          <a:p>
            <a:r>
              <a:rPr lang="en-US" dirty="0" smtClean="0"/>
              <a:t>emergency planning</a:t>
            </a:r>
          </a:p>
          <a:p>
            <a:r>
              <a:rPr lang="en-US" dirty="0" smtClean="0"/>
              <a:t>provision of special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</a:t>
            </a:r>
            <a:r>
              <a:rPr lang="de-AT" dirty="0" err="1" smtClean="0"/>
              <a:t>isk</a:t>
            </a:r>
            <a:r>
              <a:rPr lang="de-AT" dirty="0" smtClean="0"/>
              <a:t> </a:t>
            </a:r>
            <a:r>
              <a:rPr lang="de-AT" dirty="0" err="1" smtClean="0"/>
              <a:t>analysis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disaster</a:t>
            </a:r>
          </a:p>
          <a:p>
            <a:pPr lvl="1"/>
            <a:r>
              <a:rPr lang="en-US" dirty="0" smtClean="0"/>
              <a:t>avalanches</a:t>
            </a:r>
          </a:p>
          <a:p>
            <a:pPr lvl="1"/>
            <a:r>
              <a:rPr lang="en-US" dirty="0" smtClean="0"/>
              <a:t>flooding / mudflow</a:t>
            </a:r>
          </a:p>
          <a:p>
            <a:pPr lvl="1"/>
            <a:r>
              <a:rPr lang="en-US" dirty="0" smtClean="0"/>
              <a:t>ground water</a:t>
            </a:r>
          </a:p>
          <a:p>
            <a:pPr lvl="1"/>
            <a:r>
              <a:rPr lang="en-US" dirty="0" smtClean="0"/>
              <a:t>wind</a:t>
            </a:r>
          </a:p>
          <a:p>
            <a:r>
              <a:rPr lang="en-US" dirty="0" smtClean="0"/>
              <a:t>technical disaster</a:t>
            </a:r>
          </a:p>
          <a:p>
            <a:r>
              <a:rPr lang="en-US" dirty="0" smtClean="0"/>
              <a:t>aeronautical emergencies</a:t>
            </a:r>
          </a:p>
          <a:p>
            <a:r>
              <a:rPr lang="en-US" dirty="0" smtClean="0"/>
              <a:t>ash cloud, CBRN, PHE, 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03880"/>
            <a:ext cx="4343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special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Vienna</a:t>
            </a:r>
          </a:p>
          <a:p>
            <a:pPr lvl="1"/>
            <a:r>
              <a:rPr lang="de-AT" dirty="0" smtClean="0"/>
              <a:t>2 km of </a:t>
            </a:r>
            <a:r>
              <a:rPr lang="de-AT" dirty="0" err="1" smtClean="0"/>
              <a:t>Danube</a:t>
            </a:r>
            <a:r>
              <a:rPr lang="de-AT" dirty="0" smtClean="0"/>
              <a:t> in </a:t>
            </a:r>
            <a:r>
              <a:rPr lang="de-AT" dirty="0" err="1" smtClean="0"/>
              <a:t>rescue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area</a:t>
            </a:r>
            <a:endParaRPr lang="de-AT" dirty="0" smtClean="0"/>
          </a:p>
          <a:p>
            <a:pPr lvl="1"/>
            <a:r>
              <a:rPr lang="de-AT" dirty="0" err="1" smtClean="0"/>
              <a:t>flooding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r>
              <a:rPr lang="de-AT" dirty="0" smtClean="0"/>
              <a:t> of </a:t>
            </a:r>
            <a:r>
              <a:rPr lang="de-AT" dirty="0" err="1" smtClean="0"/>
              <a:t>Danube</a:t>
            </a:r>
            <a:r>
              <a:rPr lang="de-AT" dirty="0" smtClean="0"/>
              <a:t> km</a:t>
            </a:r>
            <a:br>
              <a:rPr lang="de-AT" dirty="0" smtClean="0"/>
            </a:br>
            <a:r>
              <a:rPr lang="de-AT" dirty="0" smtClean="0"/>
              <a:t>just </a:t>
            </a:r>
            <a:r>
              <a:rPr lang="de-AT" dirty="0" err="1" smtClean="0"/>
              <a:t>behind</a:t>
            </a:r>
            <a:r>
              <a:rPr lang="de-AT" dirty="0" smtClean="0"/>
              <a:t> RESA</a:t>
            </a:r>
          </a:p>
          <a:p>
            <a:pPr lvl="1"/>
            <a:r>
              <a:rPr lang="de-AT" dirty="0" err="1"/>
              <a:t>c</a:t>
            </a:r>
            <a:r>
              <a:rPr lang="de-AT" dirty="0" err="1" smtClean="0"/>
              <a:t>ooperation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fire</a:t>
            </a:r>
            <a:br>
              <a:rPr lang="de-AT" dirty="0" smtClean="0"/>
            </a:br>
            <a:r>
              <a:rPr lang="de-AT" dirty="0" err="1" smtClean="0"/>
              <a:t>services</a:t>
            </a:r>
            <a:endParaRPr lang="de-AT" dirty="0" smtClean="0"/>
          </a:p>
          <a:p>
            <a:pPr lvl="1"/>
            <a:r>
              <a:rPr lang="de-AT" dirty="0" err="1" smtClean="0"/>
              <a:t>amphibien</a:t>
            </a:r>
            <a:r>
              <a:rPr lang="de-AT" dirty="0" smtClean="0"/>
              <a:t> </a:t>
            </a:r>
            <a:r>
              <a:rPr lang="de-AT" dirty="0" err="1" smtClean="0"/>
              <a:t>vehicle</a:t>
            </a:r>
            <a:endParaRPr lang="de-AT" dirty="0"/>
          </a:p>
        </p:txBody>
      </p:sp>
      <p:pic>
        <p:nvPicPr>
          <p:cNvPr id="2052" name="Picture 4" descr="http://www.fireworld.at/cms/images/news/and11_0709bo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7309" b="6409"/>
          <a:stretch/>
        </p:blipFill>
        <p:spPr bwMode="auto">
          <a:xfrm>
            <a:off x="3591184" y="2924944"/>
            <a:ext cx="5108775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68310"/>
            <a:ext cx="5480720" cy="3161201"/>
          </a:xfrm>
          <a:prstGeom prst="rect">
            <a:avLst/>
          </a:prstGeom>
        </p:spPr>
      </p:pic>
      <p:pic>
        <p:nvPicPr>
          <p:cNvPr id="7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94376"/>
            <a:ext cx="4007189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</a:t>
            </a:r>
            <a:r>
              <a:rPr lang="de-AT" dirty="0" err="1" smtClean="0"/>
              <a:t>pecial</a:t>
            </a:r>
            <a:r>
              <a:rPr lang="de-AT" dirty="0" smtClean="0"/>
              <a:t> </a:t>
            </a:r>
            <a:r>
              <a:rPr lang="de-AT" dirty="0" err="1" smtClean="0"/>
              <a:t>equipment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Innsbruck</a:t>
            </a:r>
          </a:p>
          <a:p>
            <a:pPr lvl="1"/>
            <a:r>
              <a:rPr lang="de-AT" dirty="0" smtClean="0"/>
              <a:t>aluminium-</a:t>
            </a:r>
            <a:r>
              <a:rPr lang="de-AT" dirty="0" err="1" smtClean="0"/>
              <a:t>hull</a:t>
            </a:r>
            <a:endParaRPr lang="de-AT" dirty="0" smtClean="0"/>
          </a:p>
          <a:p>
            <a:pPr lvl="1"/>
            <a:r>
              <a:rPr lang="de-AT" dirty="0" err="1" smtClean="0"/>
              <a:t>jet</a:t>
            </a:r>
            <a:r>
              <a:rPr lang="de-AT" dirty="0" smtClean="0"/>
              <a:t> power unit</a:t>
            </a:r>
          </a:p>
          <a:p>
            <a:pPr lvl="1"/>
            <a:r>
              <a:rPr lang="de-AT" dirty="0" err="1" smtClean="0"/>
              <a:t>varying</a:t>
            </a:r>
            <a:r>
              <a:rPr lang="de-AT" dirty="0" smtClean="0"/>
              <a:t> </a:t>
            </a:r>
            <a:r>
              <a:rPr lang="de-AT" dirty="0" err="1" smtClean="0"/>
              <a:t>water</a:t>
            </a:r>
            <a:r>
              <a:rPr lang="de-AT" dirty="0" smtClean="0"/>
              <a:t>-level</a:t>
            </a:r>
          </a:p>
          <a:p>
            <a:pPr lvl="1"/>
            <a:r>
              <a:rPr lang="de-AT" dirty="0" err="1" smtClean="0"/>
              <a:t>can´t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used</a:t>
            </a:r>
            <a:r>
              <a:rPr lang="de-AT" dirty="0" smtClean="0"/>
              <a:t> 5 </a:t>
            </a:r>
            <a:r>
              <a:rPr lang="de-AT" dirty="0" err="1" smtClean="0"/>
              <a:t>months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p.a.</a:t>
            </a:r>
            <a:endParaRPr lang="de-AT" dirty="0"/>
          </a:p>
        </p:txBody>
      </p:sp>
      <p:pic>
        <p:nvPicPr>
          <p:cNvPr id="1028" name="Picture 4" descr="http://www.einsatzfoto.at/cms/wp-content/uploads/2013/09/DSC_8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7100" r="8958" b="10367"/>
          <a:stretch/>
        </p:blipFill>
        <p:spPr bwMode="auto">
          <a:xfrm>
            <a:off x="3203702" y="2276872"/>
            <a:ext cx="5472754" cy="36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ekentertes B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495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Ing. Andreas M. Herndler, MBA MPA</a:t>
            </a:r>
            <a:endParaRPr lang="de-DE" dirty="0"/>
          </a:p>
        </p:txBody>
      </p:sp>
      <p:pic>
        <p:nvPicPr>
          <p:cNvPr id="1026" name="Picture 2" descr="Gekentertes B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495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kentertes B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1749"/>
            <a:ext cx="4495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</a:t>
            </a:r>
            <a:r>
              <a:rPr lang="de-AT" dirty="0" err="1" smtClean="0"/>
              <a:t>urther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 of RFFS requirements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working group of Austrian Fire Association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requirements for airfields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ballistic parachute systems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education for RFFS personnel on aerodromes</a:t>
            </a:r>
          </a:p>
        </p:txBody>
      </p:sp>
    </p:spTree>
    <p:extLst>
      <p:ext uri="{BB962C8B-B14F-4D97-AF65-F5344CB8AC3E}">
        <p14:creationId xmlns:p14="http://schemas.microsoft.com/office/powerpoint/2010/main" val="10481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removal</a:t>
            </a:r>
            <a:r>
              <a:rPr lang="de-AT" dirty="0" smtClean="0"/>
              <a:t> of </a:t>
            </a:r>
            <a:r>
              <a:rPr lang="de-AT" dirty="0" err="1" smtClean="0"/>
              <a:t>disabled</a:t>
            </a:r>
            <a:r>
              <a:rPr lang="de-AT" dirty="0" smtClean="0"/>
              <a:t> </a:t>
            </a:r>
            <a:r>
              <a:rPr lang="de-AT" dirty="0" err="1" smtClean="0"/>
              <a:t>aircraft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2276872"/>
            <a:ext cx="7632700" cy="3018061"/>
          </a:xfrm>
        </p:spPr>
        <p:txBody>
          <a:bodyPr/>
          <a:lstStyle/>
          <a:p>
            <a:r>
              <a:rPr lang="de-AT" dirty="0" smtClean="0"/>
              <a:t>Code D: all </a:t>
            </a:r>
            <a:r>
              <a:rPr lang="de-AT" dirty="0" err="1" smtClean="0"/>
              <a:t>aerodromes</a:t>
            </a:r>
            <a:endParaRPr lang="de-AT" dirty="0" smtClean="0"/>
          </a:p>
          <a:p>
            <a:r>
              <a:rPr lang="de-AT" dirty="0" smtClean="0"/>
              <a:t>Code E: </a:t>
            </a:r>
            <a:r>
              <a:rPr lang="de-AT" dirty="0" err="1" smtClean="0"/>
              <a:t>pool</a:t>
            </a:r>
            <a:r>
              <a:rPr lang="de-AT" dirty="0" smtClean="0"/>
              <a:t> at Vienna</a:t>
            </a:r>
          </a:p>
          <a:p>
            <a:r>
              <a:rPr lang="de-AT" dirty="0" smtClean="0"/>
              <a:t>Code F: </a:t>
            </a:r>
            <a:r>
              <a:rPr lang="de-AT" dirty="0" err="1" smtClean="0"/>
              <a:t>cooperation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ADV /</a:t>
            </a:r>
            <a:br>
              <a:rPr lang="de-AT" dirty="0" smtClean="0"/>
            </a:br>
            <a:r>
              <a:rPr lang="de-AT" dirty="0" smtClean="0"/>
              <a:t>Fraport</a:t>
            </a:r>
          </a:p>
        </p:txBody>
      </p:sp>
      <p:pic>
        <p:nvPicPr>
          <p:cNvPr id="4098" name="Picture 2" descr="http://www.luftfahrtmuseum.at/luftfahrtmuseum/images/news/Bergu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15" y="2348880"/>
            <a:ext cx="4793269" cy="35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sz="1600" b="1" dirty="0" smtClean="0"/>
          </a:p>
          <a:p>
            <a:pPr marL="0" indent="0" algn="ctr">
              <a:buNone/>
            </a:pPr>
            <a:endParaRPr lang="de-AT" sz="1600" b="1" dirty="0"/>
          </a:p>
          <a:p>
            <a:pPr marL="0" indent="0" algn="ctr">
              <a:buNone/>
            </a:pPr>
            <a:endParaRPr lang="de-AT" sz="16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b="1" dirty="0" smtClean="0"/>
              <a:t>Ing. Andreas M. Herndler, MBA MPA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Akad. Krisen- und Katastrophenmanager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Federal </a:t>
            </a:r>
            <a:r>
              <a:rPr lang="de-AT" sz="1600" dirty="0" err="1" smtClean="0"/>
              <a:t>Ministry</a:t>
            </a:r>
            <a:r>
              <a:rPr lang="de-AT" sz="1600" dirty="0" smtClean="0"/>
              <a:t> of Transport, Innovation and Technology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err="1" smtClean="0"/>
              <a:t>Aerodromes</a:t>
            </a:r>
            <a:r>
              <a:rPr lang="de-AT" sz="1600" dirty="0" smtClean="0"/>
              <a:t> - Infrastructure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err="1" smtClean="0"/>
              <a:t>Radetzkystreet</a:t>
            </a:r>
            <a:r>
              <a:rPr lang="de-AT" sz="1600" dirty="0" smtClean="0"/>
              <a:t> 2, A-1030 Vienna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AT" sz="1600" dirty="0" smtClean="0"/>
              <a:t>+43 1 71162-659812 - andreas.herndler@bmvit.gv.at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78181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Ing. Andreas M. Herndler, MBA MPA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2564904"/>
            <a:ext cx="7632700" cy="3018061"/>
          </a:xfrm>
        </p:spPr>
        <p:txBody>
          <a:bodyPr/>
          <a:lstStyle/>
          <a:p>
            <a:r>
              <a:rPr lang="en-US" dirty="0" smtClean="0"/>
              <a:t>since 2009: Ministry of Transport, Emergency Planning (etc.)</a:t>
            </a:r>
          </a:p>
          <a:p>
            <a:r>
              <a:rPr lang="en-US" dirty="0" smtClean="0"/>
              <a:t>since 1989: fire service of </a:t>
            </a:r>
            <a:r>
              <a:rPr lang="en-US" dirty="0" err="1" smtClean="0"/>
              <a:t>Krems</a:t>
            </a:r>
            <a:r>
              <a:rPr lang="en-US" dirty="0" smtClean="0"/>
              <a:t>/Danube</a:t>
            </a:r>
          </a:p>
          <a:p>
            <a:r>
              <a:rPr lang="en-US" dirty="0" smtClean="0"/>
              <a:t>actual:</a:t>
            </a:r>
          </a:p>
          <a:p>
            <a:pPr lvl="1"/>
            <a:r>
              <a:rPr lang="en-US" dirty="0" smtClean="0"/>
              <a:t>fire chief of </a:t>
            </a:r>
            <a:r>
              <a:rPr lang="en-US" dirty="0" err="1" smtClean="0"/>
              <a:t>Krems</a:t>
            </a:r>
            <a:r>
              <a:rPr lang="en-US" dirty="0" smtClean="0"/>
              <a:t>/</a:t>
            </a:r>
            <a:r>
              <a:rPr lang="en-US" dirty="0" err="1" smtClean="0"/>
              <a:t>Donau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900 interventions p.a., 110 members, 20 vehicles/boats</a:t>
            </a:r>
          </a:p>
          <a:p>
            <a:pPr lvl="1"/>
            <a:r>
              <a:rPr lang="en-US" dirty="0" smtClean="0"/>
              <a:t>head of alarm center</a:t>
            </a:r>
          </a:p>
          <a:p>
            <a:pPr lvl="1"/>
            <a:r>
              <a:rPr lang="en-US" dirty="0" smtClean="0"/>
              <a:t>chief of staff of provincial fire service</a:t>
            </a:r>
          </a:p>
          <a:p>
            <a:pPr lvl="1"/>
            <a:r>
              <a:rPr lang="en-US" dirty="0" smtClean="0"/>
              <a:t>team leader of EU Civil Protection Mechanism </a:t>
            </a:r>
            <a:endParaRPr lang="en-US" dirty="0"/>
          </a:p>
        </p:txBody>
      </p:sp>
      <p:pic>
        <p:nvPicPr>
          <p:cNvPr id="2050" name="Picture 2" descr="G:\Fotos\130926-29_FFK_Krems-II\Gerhard\IMG_2013-09-28 17-30-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593" r="11363"/>
          <a:stretch/>
        </p:blipFill>
        <p:spPr bwMode="auto">
          <a:xfrm>
            <a:off x="6196107" y="3366517"/>
            <a:ext cx="2566005" cy="26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1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Where</a:t>
            </a:r>
            <a:r>
              <a:rPr lang="de-AT" dirty="0" smtClean="0"/>
              <a:t> I </a:t>
            </a:r>
            <a:r>
              <a:rPr lang="de-AT" dirty="0" err="1" smtClean="0"/>
              <a:t>come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2564904"/>
            <a:ext cx="7632700" cy="3018061"/>
          </a:xfrm>
        </p:spPr>
        <p:txBody>
          <a:bodyPr/>
          <a:lstStyle/>
          <a:p>
            <a:r>
              <a:rPr lang="en-US" dirty="0" smtClean="0"/>
              <a:t>airfield with mit 30.000</a:t>
            </a:r>
            <a:br>
              <a:rPr lang="en-US" dirty="0" smtClean="0"/>
            </a:br>
            <a:r>
              <a:rPr lang="en-US" dirty="0" smtClean="0"/>
              <a:t>movements p.a.</a:t>
            </a:r>
          </a:p>
          <a:p>
            <a:r>
              <a:rPr lang="en-US" dirty="0" smtClean="0"/>
              <a:t>2 – 3 crashes p.a.</a:t>
            </a:r>
          </a:p>
          <a:p>
            <a:r>
              <a:rPr lang="en-US" dirty="0" smtClean="0"/>
              <a:t>20.10.2013:</a:t>
            </a:r>
          </a:p>
          <a:p>
            <a:pPr lvl="1"/>
            <a:r>
              <a:rPr lang="en-US" dirty="0" smtClean="0"/>
              <a:t>1 x fatal</a:t>
            </a:r>
          </a:p>
          <a:p>
            <a:pPr lvl="1"/>
            <a:r>
              <a:rPr lang="en-US" dirty="0" smtClean="0"/>
              <a:t>1 x injured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39" y="2276873"/>
            <a:ext cx="55086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6999" cy="6858000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smtClean="0"/>
              <a:t>Name, Abteilung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55651" y="691843"/>
            <a:ext cx="215950" cy="144000"/>
          </a:xfrm>
          <a:prstGeom prst="rect">
            <a:avLst/>
          </a:prstGeom>
        </p:spPr>
        <p:txBody>
          <a:bodyPr/>
          <a:lstStyle/>
          <a:p>
            <a:fld id="{C05EE493-AD2E-4872-B2F6-8F12A747F0A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6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figures</a:t>
            </a:r>
            <a:r>
              <a:rPr lang="de-AT" dirty="0" smtClean="0"/>
              <a:t>, </a:t>
            </a:r>
            <a:r>
              <a:rPr lang="de-AT" dirty="0" err="1" smtClean="0"/>
              <a:t>data</a:t>
            </a:r>
            <a:r>
              <a:rPr lang="de-AT" dirty="0" smtClean="0"/>
              <a:t>, </a:t>
            </a:r>
            <a:r>
              <a:rPr lang="de-AT" dirty="0" err="1" smtClean="0"/>
              <a:t>facts</a:t>
            </a:r>
            <a:r>
              <a:rPr lang="de-AT" dirty="0" smtClean="0"/>
              <a:t>, …</a:t>
            </a:r>
            <a:endParaRPr lang="de-AT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755576" y="2636838"/>
            <a:ext cx="7632774" cy="3024187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</a:pPr>
            <a:r>
              <a:rPr lang="de-AT" sz="2400" dirty="0" smtClean="0"/>
              <a:t>5 </a:t>
            </a:r>
            <a:r>
              <a:rPr lang="de-AT" sz="2400" dirty="0" err="1" smtClean="0"/>
              <a:t>aerodromes</a:t>
            </a:r>
            <a:endParaRPr lang="de-AT" sz="2400" dirty="0" smtClean="0"/>
          </a:p>
          <a:p>
            <a:pPr>
              <a:spcBef>
                <a:spcPts val="0"/>
              </a:spcBef>
              <a:buClrTx/>
            </a:pPr>
            <a:r>
              <a:rPr lang="de-AT" sz="2400" dirty="0" smtClean="0"/>
              <a:t>1 </a:t>
            </a:r>
            <a:r>
              <a:rPr lang="de-AT" sz="2400" dirty="0" err="1" smtClean="0"/>
              <a:t>military</a:t>
            </a:r>
            <a:r>
              <a:rPr lang="de-AT" sz="2400" dirty="0" smtClean="0"/>
              <a:t> </a:t>
            </a:r>
            <a:r>
              <a:rPr lang="de-AT" sz="2400" dirty="0" err="1" smtClean="0"/>
              <a:t>aerodrome</a:t>
            </a:r>
            <a:r>
              <a:rPr lang="de-AT" sz="2400" dirty="0" smtClean="0"/>
              <a:t>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civil</a:t>
            </a:r>
            <a:r>
              <a:rPr lang="de-AT" sz="2400" dirty="0" smtClean="0"/>
              <a:t> </a:t>
            </a:r>
            <a:r>
              <a:rPr lang="de-AT" sz="2400" dirty="0" err="1" smtClean="0"/>
              <a:t>usage</a:t>
            </a:r>
            <a:endParaRPr lang="de-AT" sz="2400" dirty="0" smtClean="0"/>
          </a:p>
          <a:p>
            <a:pPr>
              <a:spcBef>
                <a:spcPts val="0"/>
              </a:spcBef>
              <a:buClrTx/>
            </a:pPr>
            <a:r>
              <a:rPr lang="de-AT" sz="2400" dirty="0" smtClean="0"/>
              <a:t>45 </a:t>
            </a:r>
            <a:r>
              <a:rPr lang="de-AT" sz="2400" dirty="0" err="1" smtClean="0"/>
              <a:t>airfields</a:t>
            </a:r>
            <a:endParaRPr lang="de-AT" sz="2400" dirty="0" smtClean="0"/>
          </a:p>
          <a:p>
            <a:pPr>
              <a:spcBef>
                <a:spcPts val="0"/>
              </a:spcBef>
              <a:buClrTx/>
            </a:pPr>
            <a:r>
              <a:rPr lang="de-AT" sz="2400" dirty="0" smtClean="0"/>
              <a:t>82 </a:t>
            </a:r>
            <a:r>
              <a:rPr lang="de-AT" sz="2400" dirty="0" err="1" smtClean="0"/>
              <a:t>heliports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31703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9" y="1196752"/>
            <a:ext cx="8016461" cy="424847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</a:t>
            </a:r>
            <a:r>
              <a:rPr lang="de-AT" dirty="0" err="1" smtClean="0"/>
              <a:t>erodromes</a:t>
            </a:r>
            <a:r>
              <a:rPr lang="de-AT" dirty="0" smtClean="0"/>
              <a:t> </a:t>
            </a:r>
            <a:r>
              <a:rPr lang="de-AT" dirty="0" err="1" smtClean="0"/>
              <a:t>under</a:t>
            </a:r>
            <a:r>
              <a:rPr lang="de-AT" dirty="0" smtClean="0"/>
              <a:t> EASA-</a:t>
            </a:r>
            <a:r>
              <a:rPr lang="de-AT" dirty="0" err="1" smtClean="0"/>
              <a:t>scope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57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aerodromes</a:t>
            </a:r>
            <a:endParaRPr lang="de-AT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74916"/>
              </p:ext>
            </p:extLst>
          </p:nvPr>
        </p:nvGraphicFramePr>
        <p:xfrm>
          <a:off x="755650" y="2643188"/>
          <a:ext cx="76326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33"/>
                <a:gridCol w="2544233"/>
                <a:gridCol w="25442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aerodrome</a:t>
                      </a:r>
                      <a:endParaRPr lang="de-AT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passenger</a:t>
                      </a:r>
                      <a:endParaRPr lang="de-AT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freight</a:t>
                      </a:r>
                      <a:endParaRPr lang="de-AT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Graz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930.000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1.400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Innsbruck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930.000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270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Klagenfurt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280.000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Linz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620.000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4.900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Salzburg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1.700.000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210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Vienna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22.200.000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178.000 </a:t>
                      </a:r>
                      <a:r>
                        <a:rPr lang="de-AT" dirty="0" err="1" smtClean="0"/>
                        <a:t>to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Categories</a:t>
            </a:r>
            <a:r>
              <a:rPr lang="de-AT" dirty="0" smtClean="0"/>
              <a:t> – </a:t>
            </a:r>
            <a:r>
              <a:rPr lang="de-AT" dirty="0" err="1" smtClean="0"/>
              <a:t>number</a:t>
            </a:r>
            <a:r>
              <a:rPr lang="de-AT" dirty="0" smtClean="0"/>
              <a:t> of RFFS-</a:t>
            </a:r>
            <a:r>
              <a:rPr lang="de-AT" dirty="0" err="1" smtClean="0"/>
              <a:t>personnel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642963"/>
            <a:ext cx="8064896" cy="3018061"/>
          </a:xfrm>
        </p:spPr>
        <p:txBody>
          <a:bodyPr/>
          <a:lstStyle/>
          <a:p>
            <a:r>
              <a:rPr lang="en-US" dirty="0" smtClean="0"/>
              <a:t>Cat. 9 (optional to be raised to 10 on request)</a:t>
            </a:r>
          </a:p>
          <a:p>
            <a:pPr lvl="1"/>
            <a:r>
              <a:rPr lang="en-US" dirty="0" smtClean="0"/>
              <a:t>Graz: part-time </a:t>
            </a:r>
            <a:r>
              <a:rPr lang="en-US" dirty="0"/>
              <a:t>fire </a:t>
            </a:r>
            <a:r>
              <a:rPr lang="en-US" dirty="0" smtClean="0"/>
              <a:t>service with </a:t>
            </a:r>
            <a:r>
              <a:rPr lang="en-US" dirty="0"/>
              <a:t>special processes and </a:t>
            </a:r>
            <a:r>
              <a:rPr lang="en-US" dirty="0" smtClean="0"/>
              <a:t>agreements</a:t>
            </a:r>
          </a:p>
          <a:p>
            <a:pPr lvl="1"/>
            <a:r>
              <a:rPr lang="en-US" dirty="0" smtClean="0"/>
              <a:t>Linz: part-time + military </a:t>
            </a:r>
            <a:r>
              <a:rPr lang="en-US" dirty="0"/>
              <a:t>fire service with special processes and </a:t>
            </a:r>
            <a:r>
              <a:rPr lang="en-US" dirty="0" smtClean="0"/>
              <a:t>agreements</a:t>
            </a:r>
          </a:p>
          <a:p>
            <a:pPr lvl="1"/>
            <a:r>
              <a:rPr lang="en-US" dirty="0" smtClean="0"/>
              <a:t>Salzburg: part-time fire service</a:t>
            </a:r>
            <a:r>
              <a:rPr lang="en-US" dirty="0"/>
              <a:t> with special processes and </a:t>
            </a:r>
            <a:r>
              <a:rPr lang="en-US" dirty="0" smtClean="0"/>
              <a:t>agreements</a:t>
            </a:r>
          </a:p>
          <a:p>
            <a:pPr lvl="1"/>
            <a:r>
              <a:rPr lang="en-US" dirty="0" smtClean="0"/>
              <a:t>Vienna: professional </a:t>
            </a:r>
            <a:r>
              <a:rPr lang="en-US" dirty="0"/>
              <a:t>fire service with special processes and </a:t>
            </a:r>
            <a:r>
              <a:rPr lang="en-US" dirty="0" smtClean="0"/>
              <a:t>agreements</a:t>
            </a:r>
          </a:p>
          <a:p>
            <a:r>
              <a:rPr lang="en-US" dirty="0" smtClean="0"/>
              <a:t>Cat. 8</a:t>
            </a:r>
          </a:p>
          <a:p>
            <a:pPr lvl="1"/>
            <a:r>
              <a:rPr lang="en-US" dirty="0" smtClean="0"/>
              <a:t>Innsbruck: part-time fire service</a:t>
            </a:r>
            <a:r>
              <a:rPr lang="en-US" dirty="0"/>
              <a:t> with special processes and </a:t>
            </a:r>
            <a:r>
              <a:rPr lang="en-US" dirty="0" smtClean="0"/>
              <a:t>agreements</a:t>
            </a:r>
          </a:p>
          <a:p>
            <a:pPr lvl="1"/>
            <a:r>
              <a:rPr lang="en-US" dirty="0" smtClean="0"/>
              <a:t>Klagenfurt: part-time fire service</a:t>
            </a:r>
            <a:r>
              <a:rPr lang="en-US" dirty="0"/>
              <a:t> with special processes and </a:t>
            </a:r>
            <a:r>
              <a:rPr lang="en-US" dirty="0" smtClean="0"/>
              <a:t>agreements</a:t>
            </a:r>
          </a:p>
          <a:p>
            <a:pPr lvl="1"/>
            <a:endParaRPr lang="en-US" dirty="0" smtClean="0"/>
          </a:p>
          <a:p>
            <a:pPr marL="180000" lvl="1" indent="0" algn="ctr">
              <a:buNone/>
            </a:pPr>
            <a:r>
              <a:rPr lang="en-US" b="1" dirty="0" smtClean="0"/>
              <a:t>No guidelines in respect of number of personnel -&gt; task and risk analysis based!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75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RFFS requirements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lvl="1" indent="-108000">
              <a:spcBef>
                <a:spcPts val="1200"/>
              </a:spcBef>
              <a:buFont typeface="Arial" pitchFamily="34" charset="0"/>
              <a:buChar char="-"/>
            </a:pPr>
            <a:r>
              <a:rPr lang="en-US" dirty="0" smtClean="0"/>
              <a:t>only for aerodromes under EASA-scope (in respect of ICAO Annex 14)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number of vehicles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amount and discharge rate of extinguishing agent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response time (alarm test once a year)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full scale exercise every 2 years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partial exercise in between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requirements for smaller airfields, at the discretion of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25561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mvit Design 4:3">
  <a:themeElements>
    <a:clrScheme name="bmvit farben">
      <a:dk1>
        <a:srgbClr val="0096BB"/>
      </a:dk1>
      <a:lt1>
        <a:sysClr val="window" lastClr="FFFFFF"/>
      </a:lt1>
      <a:dk2>
        <a:srgbClr val="262626"/>
      </a:dk2>
      <a:lt2>
        <a:srgbClr val="FFFFFF"/>
      </a:lt2>
      <a:accent1>
        <a:srgbClr val="99FFFF"/>
      </a:accent1>
      <a:accent2>
        <a:srgbClr val="0026BF"/>
      </a:accent2>
      <a:accent3>
        <a:srgbClr val="A4C424"/>
      </a:accent3>
      <a:accent4>
        <a:srgbClr val="28E62E"/>
      </a:accent4>
      <a:accent5>
        <a:srgbClr val="008000"/>
      </a:accent5>
      <a:accent6>
        <a:srgbClr val="7B7C7E"/>
      </a:accent6>
      <a:hlink>
        <a:srgbClr val="0000FF"/>
      </a:hlink>
      <a:folHlink>
        <a:srgbClr val="800080"/>
      </a:folHlink>
    </a:clrScheme>
    <a:fontScheme name="bmvit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Bildschirmpräsentation (4:3)</PresentationFormat>
  <Paragraphs>113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bmvit Design 4:3</vt:lpstr>
      <vt:lpstr>RFFS in Austria</vt:lpstr>
      <vt:lpstr>Ing. Andreas M. Herndler, MBA MPA</vt:lpstr>
      <vt:lpstr>Where I come from …</vt:lpstr>
      <vt:lpstr>PowerPoint-Präsentation</vt:lpstr>
      <vt:lpstr>figures, data, facts, …</vt:lpstr>
      <vt:lpstr>aerodromes under EASA-scope</vt:lpstr>
      <vt:lpstr>aerodromes</vt:lpstr>
      <vt:lpstr>Categories – number of RFFS-personnel</vt:lpstr>
      <vt:lpstr>RFFS requirements </vt:lpstr>
      <vt:lpstr>aerodrome requirements</vt:lpstr>
      <vt:lpstr>risk analysis</vt:lpstr>
      <vt:lpstr>special equipment</vt:lpstr>
      <vt:lpstr>PowerPoint-Präsentation</vt:lpstr>
      <vt:lpstr>special equipment</vt:lpstr>
      <vt:lpstr>PowerPoint-Präsentation</vt:lpstr>
      <vt:lpstr>further development of RFFS requirements </vt:lpstr>
      <vt:lpstr>removal of disabled aircraft</vt:lpstr>
      <vt:lpstr>PowerPoint-Präsentation</vt:lpstr>
    </vt:vector>
  </TitlesOfParts>
  <Company>bmvit- Bundesministerium für Verkehr, Innovation und Technologie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</dc:title>
  <dc:creator>*</dc:creator>
  <dc:description>Vorlage Praesentation – Standardformat 4:3;_x000d_
Version 001;_x000d_
2013-05-07;</dc:description>
  <cp:lastModifiedBy>Ing. Andreas M. Herndler, MBA MPA</cp:lastModifiedBy>
  <cp:revision>75</cp:revision>
  <dcterms:created xsi:type="dcterms:W3CDTF">2012-02-28T14:10:06Z</dcterms:created>
  <dcterms:modified xsi:type="dcterms:W3CDTF">2014-09-10T12:33:09Z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brand unit</vt:lpwstr>
  </property>
  <property fmtid="{D5CDD505-2E9C-101B-9397-08002B2CF9AE}" pid="3" name="Erstellt am">
    <vt:lpwstr>07.05.2013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07.05.2013</vt:lpwstr>
  </property>
</Properties>
</file>